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09BC1A-EA1C-4487-A819-88A92A79DF1E}">
  <a:tblStyle styleId="{1409BC1A-EA1C-4487-A819-88A92A79DF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cd8ef40e9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cd8ef40e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b60e1b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eb60e1b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oss.cs.fau.de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oss.cs.fau.de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oss.cs.fau.de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2388810"/>
            <a:ext cx="9144000" cy="183000"/>
            <a:chOff x="0" y="2388810"/>
            <a:chExt cx="9144000" cy="183000"/>
          </a:xfrm>
        </p:grpSpPr>
        <p:sp>
          <p:nvSpPr>
            <p:cNvPr id="13" name="Google Shape;13;p2"/>
            <p:cNvSpPr/>
            <p:nvPr/>
          </p:nvSpPr>
          <p:spPr>
            <a:xfrm>
              <a:off x="0" y="2388810"/>
              <a:ext cx="914400" cy="18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14400" y="2388810"/>
              <a:ext cx="1828800" cy="183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43200" y="2388810"/>
              <a:ext cx="6400800" cy="183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>
            <a:off x="0" y="2432304"/>
            <a:ext cx="9144000" cy="91500"/>
            <a:chOff x="0" y="2386584"/>
            <a:chExt cx="9144000" cy="91500"/>
          </a:xfrm>
        </p:grpSpPr>
        <p:sp>
          <p:nvSpPr>
            <p:cNvPr id="19" name="Google Shape;19;p3"/>
            <p:cNvSpPr/>
            <p:nvPr/>
          </p:nvSpPr>
          <p:spPr>
            <a:xfrm>
              <a:off x="0" y="2386584"/>
              <a:ext cx="914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914400" y="2386584"/>
              <a:ext cx="18288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743200" y="2386584"/>
              <a:ext cx="64008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https://oss.cs.fau.de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0" y="685800"/>
            <a:ext cx="9144000" cy="91500"/>
            <a:chOff x="0" y="2386584"/>
            <a:chExt cx="9144000" cy="91500"/>
          </a:xfrm>
        </p:grpSpPr>
        <p:sp>
          <p:nvSpPr>
            <p:cNvPr id="27" name="Google Shape;27;p4"/>
            <p:cNvSpPr/>
            <p:nvPr/>
          </p:nvSpPr>
          <p:spPr>
            <a:xfrm>
              <a:off x="0" y="2386584"/>
              <a:ext cx="914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14400" y="2386584"/>
              <a:ext cx="18288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2743200" y="2386584"/>
              <a:ext cx="64008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https://oss.cs.fau.de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5" name="Google Shape;35;p5"/>
          <p:cNvGrpSpPr/>
          <p:nvPr/>
        </p:nvGrpSpPr>
        <p:grpSpPr>
          <a:xfrm>
            <a:off x="0" y="685800"/>
            <a:ext cx="9144000" cy="91500"/>
            <a:chOff x="0" y="2386584"/>
            <a:chExt cx="9144000" cy="91500"/>
          </a:xfrm>
        </p:grpSpPr>
        <p:sp>
          <p:nvSpPr>
            <p:cNvPr id="36" name="Google Shape;36;p5"/>
            <p:cNvSpPr/>
            <p:nvPr/>
          </p:nvSpPr>
          <p:spPr>
            <a:xfrm>
              <a:off x="0" y="2386584"/>
              <a:ext cx="914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914400" y="2386584"/>
              <a:ext cx="18288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743200" y="2386584"/>
              <a:ext cx="64008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https://oss.cs.fau.de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0" y="685800"/>
            <a:ext cx="9144000" cy="91500"/>
            <a:chOff x="0" y="2386584"/>
            <a:chExt cx="9144000" cy="91500"/>
          </a:xfrm>
        </p:grpSpPr>
        <p:sp>
          <p:nvSpPr>
            <p:cNvPr id="43" name="Google Shape;43;p6"/>
            <p:cNvSpPr/>
            <p:nvPr/>
          </p:nvSpPr>
          <p:spPr>
            <a:xfrm>
              <a:off x="0" y="2386584"/>
              <a:ext cx="914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914400" y="2386584"/>
              <a:ext cx="18288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2743200" y="2386584"/>
              <a:ext cx="64008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oss.cs.fau.de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ss.cs.fau.de" TargetMode="External"/><Relationship Id="rId4" Type="http://schemas.openxmlformats.org/officeDocument/2006/relationships/hyperlink" Target="https://youtu.be/aXQ2lO3ieBA" TargetMode="External"/><Relationship Id="rId5" Type="http://schemas.openxmlformats.org/officeDocument/2006/relationships/hyperlink" Target="http://www.youtube.com/watch?v=aXQ2lO3ieBA" TargetMode="External"/><Relationship Id="rId6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oss.cs.fau.d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ss.cs.fau.d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oss.cs.fau.d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ss.cs.fau.d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oss.cs.fau.de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oss.cs.fau.d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oss.cs.fau.d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oss.cs.fau.d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oss.cs.fau.d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oss.cs.fau.d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oss.cs.fau.de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oss.cs.fau.d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oss.cs.fau.de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oss.cs.fau.d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oss.cs.fau.d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oss.cs.fau.d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oss.cs.fau.d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oss.cs.fau.d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oss.cs.fau.de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oss.cs.fau.de" TargetMode="External"/><Relationship Id="rId4" Type="http://schemas.openxmlformats.org/officeDocument/2006/relationships/hyperlink" Target="http://creativecommons.org/licenses/by/4.0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oss.cs.fau.de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4.jpg"/><Relationship Id="rId6" Type="http://schemas.openxmlformats.org/officeDocument/2006/relationships/hyperlink" Target="https://www.youtube.com/watch?v=D7rbiLNf-JI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oss.cs.fau.de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1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ss.cs.fau.d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ss.cs.fau.d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ss.cs.fau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FAU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https://youtu.be/aXQ2lO3ieBA</a:t>
            </a:r>
            <a:endParaRPr/>
          </a:p>
        </p:txBody>
      </p:sp>
      <p:pic>
        <p:nvPicPr>
          <p:cNvPr descr="From the movie &quot;Pentagon Wars&quot;. Bradley Fighting Vehicle design and development.  Any design engineer will love this scene." id="140" name="Google Shape;140;p21" title="Pentagon Wars - Bradley Fighting Vehicle Evolut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320" y="914400"/>
            <a:ext cx="6400800" cy="361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6"/>
                </a:solidFill>
              </a:rPr>
              <a:t>Phases ≠ Activities</a:t>
            </a:r>
            <a:endParaRPr b="1" sz="3200">
              <a:solidFill>
                <a:schemeClr val="accent6"/>
              </a:solidFill>
            </a:endParaRPr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Please sign-off your commits and declare your co-authors, if 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sprint review, please show and tell, don’t just talk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the </a:t>
            </a:r>
            <a:r>
              <a:rPr lang="en"/>
              <a:t>next</a:t>
            </a:r>
            <a:r>
              <a:rPr lang="en"/>
              <a:t> sprint preparation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</a:t>
            </a:r>
            <a:r>
              <a:rPr lang="en"/>
              <a:t>your</a:t>
            </a:r>
            <a:r>
              <a:rPr lang="en"/>
              <a:t> team T-shirt preferences</a:t>
            </a:r>
            <a:endParaRPr/>
          </a:p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82" name="Google Shape;182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90" name="Google Shape;190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steer project or product to meet user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211" name="Google Shape;211;p3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6"/>
                </a:solidFill>
              </a:rPr>
              <a:t>Agile methods are high discipline</a:t>
            </a:r>
            <a:endParaRPr b="1" sz="3200">
              <a:solidFill>
                <a:schemeClr val="accent6"/>
              </a:solidFill>
            </a:endParaRPr>
          </a:p>
        </p:txBody>
      </p:sp>
      <p:sp>
        <p:nvSpPr>
          <p:cNvPr id="219" name="Google Shape;219;p3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232" name="Google Shape;232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sp>
        <p:nvSpPr>
          <p:cNvPr id="239" name="Google Shape;239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53" name="Google Shape;253;p3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graphicFrame>
        <p:nvGraphicFramePr>
          <p:cNvPr id="261" name="Google Shape;261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{1409BC1A-EA1C-4487-A819-88A92A79DF1E}</a:tableStyleId>
              </a:tblPr>
              <a:tblGrid>
                <a:gridCol w="2865125"/>
                <a:gridCol w="2865125"/>
                <a:gridCol w="2865125"/>
              </a:tblGrid>
              <a:tr h="91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graphicFrame>
        <p:nvGraphicFramePr>
          <p:cNvPr id="268" name="Google Shape;268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{1409BC1A-EA1C-4487-A819-88A92A79DF1E}</a:tableStyleId>
              </a:tblPr>
              <a:tblGrid>
                <a:gridCol w="2865125"/>
                <a:gridCol w="2865125"/>
                <a:gridCol w="2865125"/>
              </a:tblGrid>
              <a:tr h="91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76" name="Google Shape;276;p4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82" name="Google Shape;282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83" name="Google Shape;283;p4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89" name="Google Shape;289;p4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96" name="Google Shape;296;p4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303" name="Google Shape;303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  <p:pic>
        <p:nvPicPr>
          <p:cNvPr id="305" name="Google Shape;30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311" name="Google Shape;311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312" name="Google Shape;312;p4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18" name="Google Shape;318;p4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25" name="Google Shape;325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27" name="Google Shape;327;p4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33" name="Google Shape;333;p4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34" name="Google Shape;334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</a:t>
            </a:r>
            <a:endParaRPr/>
          </a:p>
        </p:txBody>
      </p:sp>
      <p:sp>
        <p:nvSpPr>
          <p:cNvPr id="345" name="Google Shape;345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46" name="Google Shape;346;p5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Discuss Build Input, Pipeline, and Artifacts</a:t>
            </a:r>
            <a:endParaRPr/>
          </a:p>
        </p:txBody>
      </p:sp>
      <p:sp>
        <p:nvSpPr>
          <p:cNvPr id="352" name="Google Shape;352;p5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353" name="Google Shape;3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59" name="Google Shape;359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60" name="Google Shape;360;p5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66" name="Google Shape;366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72" name="Google Shape;372;p5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2009-2025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79" name="Google Shape;379;p5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380" name="Google Shape;380;p55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87" name="Google Shape;387;p5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388" name="Google Shape;388;p56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Projects</a:t>
            </a:r>
            <a:endParaRPr/>
          </a:p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S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4CAF50"/>
      </a:accent3>
      <a:accent4>
        <a:srgbClr val="FEB612"/>
      </a:accent4>
      <a:accent5>
        <a:srgbClr val="F36838"/>
      </a:accent5>
      <a:accent6>
        <a:srgbClr val="8E44AD"/>
      </a:accent6>
      <a:hlink>
        <a:srgbClr val="1E9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